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9" r:id="rId3"/>
    <p:sldId id="257" r:id="rId4"/>
    <p:sldId id="258" r:id="rId5"/>
    <p:sldId id="260" r:id="rId6"/>
    <p:sldId id="262" r:id="rId7"/>
    <p:sldId id="261" r:id="rId8"/>
    <p:sldId id="265" r:id="rId9"/>
    <p:sldId id="263" r:id="rId10"/>
    <p:sldId id="266" r:id="rId11"/>
    <p:sldId id="270" r:id="rId12"/>
    <p:sldId id="271" r:id="rId13"/>
    <p:sldId id="273" r:id="rId14"/>
    <p:sldId id="274" r:id="rId15"/>
    <p:sldId id="272" r:id="rId16"/>
    <p:sldId id="267" r:id="rId17"/>
    <p:sldId id="26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22"/>
  </p:normalViewPr>
  <p:slideViewPr>
    <p:cSldViewPr snapToGrid="0" snapToObjects="1">
      <p:cViewPr varScale="1">
        <p:scale>
          <a:sx n="92" d="100"/>
          <a:sy n="92" d="100"/>
        </p:scale>
        <p:origin x="-1080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FA11D6-7B71-5242-9038-FE53A15D0B92}" type="datetimeFigureOut">
              <a:rPr lang="en-US" smtClean="0"/>
              <a:t>2/7/19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AFA4E3-DEB7-D44D-B211-81C2190B3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556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board: Bayes Theorem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AFA4E3-DEB7-D44D-B211-81C2190B33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834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FWHM of gap, fractional depth of gap, disc</a:t>
            </a:r>
            <a:r>
              <a:rPr lang="en-US" baseline="0" dirty="0" smtClean="0"/>
              <a:t> eccentricity, </a:t>
            </a:r>
            <a:r>
              <a:rPr lang="en-US" baseline="0" dirty="0" err="1" smtClean="0"/>
              <a:t>arg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peri</a:t>
            </a:r>
            <a:r>
              <a:rPr lang="en-US" baseline="0" dirty="0" smtClean="0"/>
              <a:t> of disk? Stellar flux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FA4E3-DEB7-D44D-B211-81C2190B33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05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FWHM of gap, fractional depth of gap, disc</a:t>
            </a:r>
            <a:r>
              <a:rPr lang="en-US" baseline="0" dirty="0" smtClean="0"/>
              <a:t> eccentricity, </a:t>
            </a:r>
            <a:r>
              <a:rPr lang="en-US" baseline="0" dirty="0" err="1" smtClean="0"/>
              <a:t>arg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peri</a:t>
            </a:r>
            <a:r>
              <a:rPr lang="en-US" baseline="0" dirty="0" smtClean="0"/>
              <a:t> of disk? Stellar flux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FA4E3-DEB7-D44D-B211-81C2190B33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05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FWHM of gap, fractional depth of gap, disc</a:t>
            </a:r>
            <a:r>
              <a:rPr lang="en-US" baseline="0" dirty="0" smtClean="0"/>
              <a:t> eccentricity, </a:t>
            </a:r>
            <a:r>
              <a:rPr lang="en-US" baseline="0" dirty="0" err="1" smtClean="0"/>
              <a:t>arg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peri</a:t>
            </a:r>
            <a:r>
              <a:rPr lang="en-US" baseline="0" dirty="0" smtClean="0"/>
              <a:t> of disk? Stellar flux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FA4E3-DEB7-D44D-B211-81C2190B331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05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FWHM of gap, fractional depth of gap, disc</a:t>
            </a:r>
            <a:r>
              <a:rPr lang="en-US" baseline="0" dirty="0" smtClean="0"/>
              <a:t> eccentricity, </a:t>
            </a:r>
            <a:r>
              <a:rPr lang="en-US" baseline="0" dirty="0" err="1" smtClean="0"/>
              <a:t>arg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peri</a:t>
            </a:r>
            <a:r>
              <a:rPr lang="en-US" baseline="0" dirty="0" smtClean="0"/>
              <a:t> of disk? Stellar flux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FA4E3-DEB7-D44D-B211-81C2190B33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05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723727-FD0F-E345-BA5D-16C7AE0ABA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69B7B10-3405-5E41-ADA1-4F73455608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6B693D9-AEF2-A545-BDCA-29EC3C29E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3540-D282-0C47-9A35-4BAD872DA9E7}" type="datetimeFigureOut">
              <a:rPr lang="en-US" smtClean="0"/>
              <a:t>2/7/19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39DD7B1-B1A6-4F46-9DFF-81FF8C6EC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D1E06AB-9084-4049-94AD-BFBB60C34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C8BDC-554E-D949-B9EA-1A32F92F7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325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65191E-4526-334B-9995-0AEECC164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0A9975F-3FD6-4A4E-8A66-55B20918BD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769BC02-A778-C74E-9F94-C1D89BA57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3540-D282-0C47-9A35-4BAD872DA9E7}" type="datetimeFigureOut">
              <a:rPr lang="en-US" smtClean="0"/>
              <a:t>2/7/19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737946F-E8FC-9E4E-AB08-CE681BB54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F5CDAE0-9330-8E40-B8A8-4C54C71B9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C8BDC-554E-D949-B9EA-1A32F92F7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13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441C6E84-8DE6-A748-83AE-0F3BB0C28D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97671EE-305B-B646-BC61-C2FA6868F4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A8BB137-AFEA-5646-AF9E-A2DBEBDA3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3540-D282-0C47-9A35-4BAD872DA9E7}" type="datetimeFigureOut">
              <a:rPr lang="en-US" smtClean="0"/>
              <a:t>2/7/19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EF96D24-8786-4747-9D0A-233D272EC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4606A59-F872-DA44-9AD9-336532CDA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C8BDC-554E-D949-B9EA-1A32F92F7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40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472BF1-F24C-BB4B-99ED-93F5EE675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52B67B2-C3D7-2F40-88A3-6CCE1C701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B930B2B-FEF1-DE42-941F-DD026BB4A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3540-D282-0C47-9A35-4BAD872DA9E7}" type="datetimeFigureOut">
              <a:rPr lang="en-US" smtClean="0"/>
              <a:t>2/7/19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4526F13-72DB-5E40-860D-3FBAB56D9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11AD1F7-0C7C-354A-84FA-41D663E91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C8BDC-554E-D949-B9EA-1A32F92F7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72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6091DF-5BA2-274A-B69A-982701C36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629624E-F879-A448-95CA-AB5B41C4B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FDD7A01-683C-E644-9237-57CD6ADDD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3540-D282-0C47-9A35-4BAD872DA9E7}" type="datetimeFigureOut">
              <a:rPr lang="en-US" smtClean="0"/>
              <a:t>2/7/19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DC75F60-CB69-1047-8550-6DFFA205F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A0F37EE-EEB6-7C44-ACDD-D7067CC17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C8BDC-554E-D949-B9EA-1A32F92F7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552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92A49A-BB5C-F043-8F9E-75316CAF0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624756D-A887-6D4F-826B-333EE946E8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F341C56-93B1-AB49-B6C4-77DDB6B21B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C948F20-68E0-0B49-8FD5-270C669B8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3540-D282-0C47-9A35-4BAD872DA9E7}" type="datetimeFigureOut">
              <a:rPr lang="en-US" smtClean="0"/>
              <a:t>2/7/19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D006176-B583-594D-B68E-6985140CA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95F04A6-97C7-E743-A2A6-1251161A1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C8BDC-554E-D949-B9EA-1A32F92F7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34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F8D47D-11C3-DA4D-8EC7-24B43F0EA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A73A14D-8AE9-6B4F-B69A-D63B48A0A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3580239-6638-1F4D-9A6A-FA7C758A57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1929276-65FB-7D47-BA9E-BF77885E8C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5AA151F4-4A3C-2046-B589-BD1250AEF1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8BF7F29F-F4E0-634D-9226-7DDC352AC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3540-D282-0C47-9A35-4BAD872DA9E7}" type="datetimeFigureOut">
              <a:rPr lang="en-US" smtClean="0"/>
              <a:t>2/7/19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0DFE62A-EE74-D947-BDA8-C65169E06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4F4C4B7-B999-B84B-AA31-488AFDD25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C8BDC-554E-D949-B9EA-1A32F92F7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883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0657D0-E7EF-E547-B2BB-A546520D7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48331F0-8530-7444-8584-761CD0D45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3540-D282-0C47-9A35-4BAD872DA9E7}" type="datetimeFigureOut">
              <a:rPr lang="en-US" smtClean="0"/>
              <a:t>2/7/19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5051C0A-47FC-D947-BF3C-A312FD3FE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9025335-5988-E244-9037-F40805A43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C8BDC-554E-D949-B9EA-1A32F92F7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68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ECA6302-4D25-3440-9FB0-3EF1023BE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3540-D282-0C47-9A35-4BAD872DA9E7}" type="datetimeFigureOut">
              <a:rPr lang="en-US" smtClean="0"/>
              <a:t>2/7/19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1C57DAB-1482-724D-82E8-358839E97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511F44C-D99F-CE40-A410-EEBA4BA5A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C8BDC-554E-D949-B9EA-1A32F92F7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545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A7BD7A4-77A5-994C-9902-BC82C7240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860483-B85E-664A-B717-5567198C2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AF1EC0F-EC0E-C044-8E92-C6E65D3C73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076C23C-F96C-6A40-878A-432ACA48C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3540-D282-0C47-9A35-4BAD872DA9E7}" type="datetimeFigureOut">
              <a:rPr lang="en-US" smtClean="0"/>
              <a:t>2/7/19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99B3B9C-D088-AA40-B12E-39184FC7F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6B336B1-AA0A-754A-AF24-CBECCCD98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C8BDC-554E-D949-B9EA-1A32F92F7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06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EAEAC1-9BC5-A04E-B235-5231ED2B4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66255F8-E61C-CB47-89C0-450DF460C2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4138124-B732-6740-9E36-57A34CCDE8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3FEDA88-E64E-9042-9F82-8B59EF360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3540-D282-0C47-9A35-4BAD872DA9E7}" type="datetimeFigureOut">
              <a:rPr lang="en-US" smtClean="0"/>
              <a:t>2/7/19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594533C-222A-CF49-98A9-5B712936C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399D6DC-EC65-194E-8736-A1CB76853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C8BDC-554E-D949-B9EA-1A32F92F7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594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8FA5EA42-4900-574B-89B7-4BFA6DE87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5477537-925E-2242-9775-07002C0A0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B41B828-970B-7E42-B203-B63CBCD081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73540-D282-0C47-9A35-4BAD872DA9E7}" type="datetimeFigureOut">
              <a:rPr lang="en-US" smtClean="0"/>
              <a:t>2/7/19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8907038-34E4-794B-AE2A-68889352CA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0FE36C2-1CDA-474D-B452-711A4D151B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FC8BDC-554E-D949-B9EA-1A32F92F7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615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E1A382-F98E-0B47-A9E8-DAA7F6A20A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Bayesian/MCMC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8C261B3-6C4B-D14C-A586-5A9FAFC9B8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004105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Session 1: Introduction to Bayes Theorem and MCMC</a:t>
            </a:r>
          </a:p>
          <a:p>
            <a:endParaRPr lang="en-US" dirty="0"/>
          </a:p>
          <a:p>
            <a:r>
              <a:rPr lang="en-US" dirty="0"/>
              <a:t>Henry Ngo</a:t>
            </a:r>
          </a:p>
          <a:p>
            <a:r>
              <a:rPr lang="en-US" dirty="0"/>
              <a:t>8 Feb 2019</a:t>
            </a:r>
          </a:p>
        </p:txBody>
      </p:sp>
    </p:spTree>
    <p:extLst>
      <p:ext uri="{BB962C8B-B14F-4D97-AF65-F5344CB8AC3E}">
        <p14:creationId xmlns:p14="http://schemas.microsoft.com/office/powerpoint/2010/main" val="926701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799798" cy="2368411"/>
          </a:xfrm>
        </p:spPr>
        <p:txBody>
          <a:bodyPr/>
          <a:lstStyle/>
          <a:p>
            <a:r>
              <a:rPr lang="en-US" dirty="0" smtClean="0"/>
              <a:t>MCMC is not just about best fit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982" y="0"/>
            <a:ext cx="6858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3189125"/>
            <a:ext cx="3799798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“Corner plot” (scatterplot matrix, pairs plot, etc.) showing 1-D marginalized posterior distribution and 2-D joint posteriors for each pair of parameter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This plot shows a line fit with slope m, intercept b, and an extra parameter f describing the noise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947339" y="180459"/>
            <a:ext cx="3103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emcee.readthedocs.io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803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107" y="365125"/>
            <a:ext cx="4223891" cy="2368411"/>
          </a:xfrm>
        </p:spPr>
        <p:txBody>
          <a:bodyPr>
            <a:normAutofit/>
          </a:bodyPr>
          <a:lstStyle/>
          <a:p>
            <a:r>
              <a:rPr lang="en-US" dirty="0" smtClean="0"/>
              <a:t>Examples of MCMC in recent papers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3189125"/>
            <a:ext cx="37997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Livingston et al (2019), MNRAS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Modelled</a:t>
            </a:r>
            <a:r>
              <a:rPr lang="en-US" dirty="0" smtClean="0"/>
              <a:t> transiting planet light curve (K2 data). Plot shows posteriors on impact parameter, stellar density and transit depth for the two planets in this system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242" y="0"/>
            <a:ext cx="58832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81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107" y="365125"/>
            <a:ext cx="4223891" cy="2368411"/>
          </a:xfrm>
        </p:spPr>
        <p:txBody>
          <a:bodyPr>
            <a:normAutofit/>
          </a:bodyPr>
          <a:lstStyle/>
          <a:p>
            <a:r>
              <a:rPr lang="en-US" dirty="0" smtClean="0"/>
              <a:t>Examples of MCMC in recent papers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3189125"/>
            <a:ext cx="37997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Marino et al (2019), MNRAS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Model of a gap in the </a:t>
            </a:r>
            <a:r>
              <a:rPr lang="en-US" dirty="0" err="1" smtClean="0"/>
              <a:t>planetestimal</a:t>
            </a:r>
            <a:r>
              <a:rPr lang="en-US" dirty="0" smtClean="0"/>
              <a:t> disk of HD 92945 using ALMA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524" y="0"/>
            <a:ext cx="69330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0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107" y="365125"/>
            <a:ext cx="4223891" cy="2368411"/>
          </a:xfrm>
        </p:spPr>
        <p:txBody>
          <a:bodyPr>
            <a:normAutofit/>
          </a:bodyPr>
          <a:lstStyle/>
          <a:p>
            <a:r>
              <a:rPr lang="en-US" dirty="0" smtClean="0"/>
              <a:t>Orbit fitting example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4107" y="3807844"/>
            <a:ext cx="3799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</a:t>
            </a:r>
            <a:r>
              <a:rPr lang="en-US" dirty="0" err="1" smtClean="0"/>
              <a:t>orbitize</a:t>
            </a:r>
            <a:r>
              <a:rPr lang="en-US" dirty="0" smtClean="0"/>
              <a:t>! tutorial using data of imaged companion to GJ 504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998" y="0"/>
            <a:ext cx="6565900" cy="656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16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107" y="365125"/>
            <a:ext cx="4223891" cy="2368411"/>
          </a:xfrm>
        </p:spPr>
        <p:txBody>
          <a:bodyPr>
            <a:normAutofit/>
          </a:bodyPr>
          <a:lstStyle/>
          <a:p>
            <a:r>
              <a:rPr lang="en-US" dirty="0" smtClean="0"/>
              <a:t>Orbit fitting example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4107" y="3807844"/>
            <a:ext cx="3799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</a:t>
            </a:r>
            <a:r>
              <a:rPr lang="en-US" dirty="0" err="1" smtClean="0"/>
              <a:t>orbitize</a:t>
            </a:r>
            <a:r>
              <a:rPr lang="en-US" dirty="0" smtClean="0"/>
              <a:t>! tutorial using data of imaged companion to GJ 504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998" y="0"/>
            <a:ext cx="68633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447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233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26234" y="628161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Tweeted by Jason Wang  (@</a:t>
            </a:r>
            <a:r>
              <a:rPr lang="en-US" dirty="0" err="1" smtClean="0">
                <a:solidFill>
                  <a:schemeClr val="bg1"/>
                </a:solidFill>
              </a:rPr>
              <a:t>semaphore_P</a:t>
            </a:r>
            <a:r>
              <a:rPr lang="en-US" dirty="0" smtClean="0">
                <a:solidFill>
                  <a:schemeClr val="bg1"/>
                </a:solidFill>
              </a:rPr>
              <a:t>) from Exoplanets 2 meeting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143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MCMC Algorithm (board)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688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B652CC-986D-314B-BF54-1E0FD73B2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 6-7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C025A8F-9E2B-164B-BA55-97D61D77E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68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8665D3-0A49-E64C-90AD-F8B2DE5DF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Theorem (Board)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8374AEE-1BB8-2046-B743-202D555E4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79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6E9904-CD74-044F-B23F-B9D43E241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847114" cy="1325563"/>
          </a:xfrm>
        </p:spPr>
        <p:txBody>
          <a:bodyPr/>
          <a:lstStyle/>
          <a:p>
            <a:r>
              <a:rPr lang="en-US" dirty="0"/>
              <a:t>When to be “Bayesian”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3462B34-7D3D-DA44-BED1-A3CFB0AB93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= When you can make use of the “prior” term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93CC150-D075-7F49-9C50-91C9D791E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856" y="0"/>
            <a:ext cx="452686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C58A7B6-2EE3-8149-826B-5BA478A7BFB7}"/>
              </a:ext>
            </a:extLst>
          </p:cNvPr>
          <p:cNvSpPr/>
          <p:nvPr/>
        </p:nvSpPr>
        <p:spPr>
          <a:xfrm>
            <a:off x="4997092" y="6488668"/>
            <a:ext cx="2502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xkcd.com</a:t>
            </a:r>
            <a:r>
              <a:rPr lang="en-US" dirty="0"/>
              <a:t>/1132/</a:t>
            </a:r>
          </a:p>
        </p:txBody>
      </p:sp>
    </p:spTree>
    <p:extLst>
      <p:ext uri="{BB962C8B-B14F-4D97-AF65-F5344CB8AC3E}">
        <p14:creationId xmlns:p14="http://schemas.microsoft.com/office/powerpoint/2010/main" val="2639635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30E5F48D-AB1A-A744-8F79-EB76698BF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be “Bayesian” examples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xmlns="" id="{E4DE2B36-C88E-2A42-9939-71E8D3882D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6249585"/>
              </p:ext>
            </p:extLst>
          </p:nvPr>
        </p:nvGraphicFramePr>
        <p:xfrm>
          <a:off x="284205" y="1529063"/>
          <a:ext cx="11306434" cy="5125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3217">
                  <a:extLst>
                    <a:ext uri="{9D8B030D-6E8A-4147-A177-3AD203B41FA5}">
                      <a16:colId xmlns:a16="http://schemas.microsoft.com/office/drawing/2014/main" xmlns="" val="2232485119"/>
                    </a:ext>
                  </a:extLst>
                </a:gridCol>
                <a:gridCol w="5653217">
                  <a:extLst>
                    <a:ext uri="{9D8B030D-6E8A-4147-A177-3AD203B41FA5}">
                      <a16:colId xmlns:a16="http://schemas.microsoft.com/office/drawing/2014/main" xmlns="" val="3633340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Example Astronomical Scenario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Bayesian Approach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31975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Distribution and correlation of probability. </a:t>
                      </a:r>
                      <a:r>
                        <a:rPr lang="en-US" dirty="0"/>
                        <a:t>You have a dataset to measure stellar mass and stellar metallicity and you want to find what the likely values are and how these two parameters may correlate with each other.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Map out the entire posterior space by calculating posterior for many values of the two parameters values, not just “fit” for the best mass.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2470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Using related information in parameter estimation. </a:t>
                      </a:r>
                      <a:r>
                        <a:rPr lang="en-US" dirty="0"/>
                        <a:t>You are making an independent measurement of stellar mass, but want to include other measurements from literature.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 prior probabilities for model parameters that reflect knowledge from the literature.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7243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Avoid overfitting.</a:t>
                      </a:r>
                      <a:r>
                        <a:rPr lang="en-US" b="0" dirty="0"/>
                        <a:t> You have a model with a lot of tunable parameter and you want to only use these parameters if necessary.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 prior probabilities for model parameters that </a:t>
                      </a:r>
                      <a:r>
                        <a:rPr lang="en-US" dirty="0" err="1"/>
                        <a:t>favour</a:t>
                      </a:r>
                      <a:r>
                        <a:rPr lang="en-US" dirty="0"/>
                        <a:t> values that don’t make a difference to the model (e.g. zero)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55698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Avoid or limit arbitrary decisions. </a:t>
                      </a:r>
                      <a:r>
                        <a:rPr lang="en-US" b="0" dirty="0"/>
                        <a:t>You want to avoid having results skewed by how you classify objects or where you set the bin edges for histograms.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 a new parameter that indicates which sub-group each data point belongs to. Use priors initially “set” the membership but allow this parameter to evolve with your analysis.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34878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2496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405282-2414-0542-A39C-2D0C1CDB8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 </a:t>
            </a:r>
            <a:r>
              <a:rPr lang="en-US" dirty="0" smtClean="0"/>
              <a:t>flip and priors </a:t>
            </a:r>
            <a:r>
              <a:rPr lang="en-US" dirty="0"/>
              <a:t>example (board)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11DE3D4-6DA7-8F41-A279-0A200C42F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91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D364E4-8D97-794D-9302-3526476F9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 1</a:t>
            </a:r>
            <a:r>
              <a:rPr lang="en-US" dirty="0" smtClean="0"/>
              <a:t>-2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CE57427-2002-874C-9E0F-492CE383D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94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768EBF-4F99-B74C-862F-E55CC1959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likelihoods (board)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006E3A7-7970-5840-9553-6322F42EE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28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D364E4-8D97-794D-9302-3526476F9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 </a:t>
            </a:r>
            <a:r>
              <a:rPr lang="en-US" dirty="0" smtClean="0"/>
              <a:t>3-</a:t>
            </a:r>
            <a:r>
              <a:rPr lang="en-US" dirty="0"/>
              <a:t>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CE57427-2002-874C-9E0F-492CE383D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64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E52110-7835-864E-9990-2AA5462A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 solution (board)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315B824-A07C-B64B-8385-ACF64ACEE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027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577</Words>
  <Application>Microsoft Macintosh PowerPoint</Application>
  <PresentationFormat>Custom</PresentationFormat>
  <Paragraphs>59</Paragraphs>
  <Slides>17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Bayesian/MCMC Workshop</vt:lpstr>
      <vt:lpstr>Bayes Theorem (Board)</vt:lpstr>
      <vt:lpstr>When to be “Bayesian”</vt:lpstr>
      <vt:lpstr>When to be “Bayesian” examples</vt:lpstr>
      <vt:lpstr>Coin flip and priors example (board)</vt:lpstr>
      <vt:lpstr>Jupyter Notebook 1-2</vt:lpstr>
      <vt:lpstr>Computing likelihoods (board)</vt:lpstr>
      <vt:lpstr>Jupyter Notebook 3-5</vt:lpstr>
      <vt:lpstr>Analytical solution (board)</vt:lpstr>
      <vt:lpstr>MCMC is not just about best fit</vt:lpstr>
      <vt:lpstr>Examples of MCMC in recent papers</vt:lpstr>
      <vt:lpstr>Examples of MCMC in recent papers</vt:lpstr>
      <vt:lpstr>Orbit fitting example</vt:lpstr>
      <vt:lpstr>Orbit fitting example</vt:lpstr>
      <vt:lpstr>PowerPoint Presentation</vt:lpstr>
      <vt:lpstr>MCMC Algorithm (board)</vt:lpstr>
      <vt:lpstr>Jupyter Notebook 6-7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Bayesian/MCMC Workshop</dc:title>
  <dc:creator>Microsoft Office User</dc:creator>
  <cp:lastModifiedBy>Henry Ngo</cp:lastModifiedBy>
  <cp:revision>20</cp:revision>
  <dcterms:created xsi:type="dcterms:W3CDTF">2019-02-07T22:28:25Z</dcterms:created>
  <dcterms:modified xsi:type="dcterms:W3CDTF">2019-02-08T07:41:19Z</dcterms:modified>
</cp:coreProperties>
</file>